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</p:sldIdLst>
  <p:sldSz cx="6858000" cy="9906000" type="A4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35F0"/>
    <a:srgbClr val="FE8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07" autoAdjust="0"/>
    <p:restoredTop sz="94660"/>
  </p:normalViewPr>
  <p:slideViewPr>
    <p:cSldViewPr>
      <p:cViewPr varScale="1">
        <p:scale>
          <a:sx n="72" d="100"/>
          <a:sy n="72" d="100"/>
        </p:scale>
        <p:origin x="66" y="78"/>
      </p:cViewPr>
      <p:guideLst>
        <p:guide orient="horz" pos="3120"/>
        <p:guide pos="216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72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66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802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414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21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9627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63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682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51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70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94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152FE-0C36-479E-A08E-62F6EC2CAE6E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28816-B334-49C6-8D18-C311A044499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7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_x369125880" descr="EMB0000354416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656" y="5622862"/>
            <a:ext cx="1154781" cy="250786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_x369124584" descr="EMB0000354416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115" y="5592665"/>
            <a:ext cx="812795" cy="350295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74BA7E71-4B85-40F7-A8BD-9CC9DC7FC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910" y="5645481"/>
            <a:ext cx="1448442" cy="244663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13" name="그룹 12"/>
          <p:cNvGrpSpPr/>
          <p:nvPr/>
        </p:nvGrpSpPr>
        <p:grpSpPr>
          <a:xfrm>
            <a:off x="0" y="-159568"/>
            <a:ext cx="6858000" cy="9937104"/>
            <a:chOff x="25491" y="0"/>
            <a:chExt cx="6802120" cy="9906001"/>
          </a:xfrm>
        </p:grpSpPr>
        <p:pic>
          <p:nvPicPr>
            <p:cNvPr id="14" name="그림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5" t="43516" r="5405" b="9531"/>
            <a:stretch/>
          </p:blipFill>
          <p:spPr>
            <a:xfrm>
              <a:off x="25491" y="7658100"/>
              <a:ext cx="6802120" cy="2247901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5" t="2134" r="5405" b="9531"/>
            <a:stretch/>
          </p:blipFill>
          <p:spPr>
            <a:xfrm>
              <a:off x="25491" y="0"/>
              <a:ext cx="6802120" cy="4229101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5" t="14818" r="5405" b="40568"/>
            <a:stretch/>
          </p:blipFill>
          <p:spPr>
            <a:xfrm>
              <a:off x="25491" y="607268"/>
              <a:ext cx="6802120" cy="7442075"/>
            </a:xfrm>
            <a:prstGeom prst="rect">
              <a:avLst/>
            </a:prstGeom>
          </p:spPr>
        </p:pic>
      </p:grpSp>
      <p:sp>
        <p:nvSpPr>
          <p:cNvPr id="17" name="직사각형 16"/>
          <p:cNvSpPr/>
          <p:nvPr/>
        </p:nvSpPr>
        <p:spPr>
          <a:xfrm>
            <a:off x="676262" y="286435"/>
            <a:ext cx="5774648" cy="400110"/>
          </a:xfrm>
          <a:prstGeom prst="rect">
            <a:avLst/>
          </a:prstGeom>
          <a:effectLst>
            <a:softEdge rad="31750"/>
          </a:effectLst>
        </p:spPr>
        <p:txBody>
          <a:bodyPr wrap="square">
            <a:spAutoFit/>
          </a:bodyPr>
          <a:lstStyle/>
          <a:p>
            <a:r>
              <a:rPr lang="en-US" altLang="ko-KR" sz="2000" dirty="0">
                <a:solidFill>
                  <a:srgbClr val="FFFF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“</a:t>
            </a:r>
            <a:r>
              <a:rPr lang="ko-KR" altLang="en-US" sz="2000" dirty="0"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부모는 안심</a:t>
            </a:r>
            <a:r>
              <a:rPr lang="en-US" altLang="ko-KR" sz="2000" dirty="0"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! </a:t>
            </a:r>
            <a:r>
              <a:rPr lang="ko-KR" altLang="en-US" sz="2000" dirty="0"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자녀는 행복한 남동구 </a:t>
            </a:r>
            <a:r>
              <a:rPr lang="ko-KR" altLang="en-US" sz="2000" dirty="0" err="1"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다함께돌봄센터</a:t>
            </a:r>
            <a:r>
              <a:rPr lang="en-US" altLang="ko-KR" sz="2000" dirty="0">
                <a:solidFill>
                  <a:srgbClr val="FFFF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”</a:t>
            </a:r>
            <a:endParaRPr lang="ko-KR" altLang="en-US" sz="2000" dirty="0">
              <a:solidFill>
                <a:srgbClr val="FFFF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256352" y="1079877"/>
            <a:ext cx="5394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dirty="0" err="1">
                <a:solidFill>
                  <a:srgbClr val="92D050"/>
                </a:solidFill>
                <a:effectLst/>
                <a:latin typeface="1훈그림동화 R" panose="02020603020101020101" pitchFamily="18" charset="-127"/>
                <a:ea typeface="1훈그림동화 R" panose="02020603020101020101" pitchFamily="18" charset="-127"/>
              </a:rPr>
              <a:t>서창청광플러스원</a:t>
            </a:r>
            <a:r>
              <a:rPr lang="ko-KR" altLang="en-US" sz="3200" dirty="0">
                <a:solidFill>
                  <a:srgbClr val="92D05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1훈그림동화 R" panose="02020603020101020101" pitchFamily="18" charset="-127"/>
                <a:ea typeface="1훈그림동화 R" panose="02020603020101020101" pitchFamily="18" charset="-127"/>
              </a:rPr>
              <a:t> </a:t>
            </a:r>
            <a:r>
              <a:rPr lang="ko-KR" altLang="en-US" sz="2800" dirty="0" err="1">
                <a:solidFill>
                  <a:srgbClr val="92D050"/>
                </a:solidFill>
                <a:effectLst/>
                <a:latin typeface="1훈그림동화 R" panose="02020603020101020101" pitchFamily="18" charset="-127"/>
                <a:ea typeface="1훈그림동화 R" panose="02020603020101020101" pitchFamily="18" charset="-127"/>
              </a:rPr>
              <a:t>아이함께자람터</a:t>
            </a:r>
            <a:endParaRPr lang="ko-KR" altLang="en-US" sz="2800" dirty="0">
              <a:solidFill>
                <a:srgbClr val="92D050"/>
              </a:solidFill>
              <a:effectLst/>
              <a:latin typeface="1훈그림동화 R" panose="02020603020101020101" pitchFamily="18" charset="-127"/>
              <a:ea typeface="1훈그림동화 R" panose="02020603020101020101" pitchFamily="18" charset="-127"/>
            </a:endParaRPr>
          </a:p>
        </p:txBody>
      </p:sp>
      <p:pic>
        <p:nvPicPr>
          <p:cNvPr id="20" name="_x369125736" descr="EMB00003544165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3" y="8009392"/>
            <a:ext cx="1496756" cy="39308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_x369125880" descr="EMB00003544165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568" y="8108632"/>
            <a:ext cx="1166346" cy="253297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_x369124584" descr="EMB0000354416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147" y="7989966"/>
            <a:ext cx="1077414" cy="464340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">
            <a:extLst>
              <a:ext uri="{FF2B5EF4-FFF2-40B4-BE49-F238E27FC236}">
                <a16:creationId xmlns:a16="http://schemas.microsoft.com/office/drawing/2014/main" id="{74BA7E71-4B85-40F7-A8BD-9CC9DC7FC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54799" y="18395848"/>
            <a:ext cx="1744770" cy="29471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5613631" y="1069098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71092048" descr="EMB00003b9c2c8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3631" y="11148189"/>
            <a:ext cx="1382713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7965504" y="706537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371744304" descr="EMB00003b9c2c8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792" y="7989966"/>
            <a:ext cx="1310954" cy="37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표 2">
            <a:extLst>
              <a:ext uri="{FF2B5EF4-FFF2-40B4-BE49-F238E27FC236}">
                <a16:creationId xmlns:a16="http://schemas.microsoft.com/office/drawing/2014/main" id="{EFE5D043-8731-423F-9686-8A1492702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564062"/>
              </p:ext>
            </p:extLst>
          </p:nvPr>
        </p:nvGraphicFramePr>
        <p:xfrm>
          <a:off x="407089" y="1757402"/>
          <a:ext cx="6244207" cy="576517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64636">
                  <a:extLst>
                    <a:ext uri="{9D8B030D-6E8A-4147-A177-3AD203B41FA5}">
                      <a16:colId xmlns:a16="http://schemas.microsoft.com/office/drawing/2014/main" val="3819619513"/>
                    </a:ext>
                  </a:extLst>
                </a:gridCol>
                <a:gridCol w="5279571">
                  <a:extLst>
                    <a:ext uri="{9D8B030D-6E8A-4147-A177-3AD203B41FA5}">
                      <a16:colId xmlns:a16="http://schemas.microsoft.com/office/drawing/2014/main" val="820436349"/>
                    </a:ext>
                  </a:extLst>
                </a:gridCol>
              </a:tblGrid>
              <a:tr h="43538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5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모집기간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5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상시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(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충원 시 까지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)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2638604478"/>
                  </a:ext>
                </a:extLst>
              </a:tr>
              <a:tr h="4917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7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이용대상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600" b="0" spc="-15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만 </a:t>
                      </a:r>
                      <a:r>
                        <a:rPr lang="en-US" altLang="ko-KR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6</a:t>
                      </a: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세 </a:t>
                      </a:r>
                      <a:r>
                        <a:rPr lang="en-US" altLang="ko-KR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~ </a:t>
                      </a: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만 </a:t>
                      </a:r>
                      <a:r>
                        <a:rPr lang="en-US" altLang="ko-KR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12</a:t>
                      </a: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세</a:t>
                      </a:r>
                      <a:r>
                        <a:rPr lang="en-US" altLang="ko-KR" sz="1800" b="0" spc="-150" baseline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 </a:t>
                      </a: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초등학생</a:t>
                      </a:r>
                      <a:r>
                        <a:rPr lang="en-US" altLang="ko-KR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(</a:t>
                      </a:r>
                      <a:r>
                        <a:rPr lang="ko-KR" altLang="en-US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방과 후 돌봄이 필요한 초등학생</a:t>
                      </a:r>
                      <a:r>
                        <a:rPr lang="en-US" altLang="ko-KR" sz="1800" b="0" spc="-15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)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849862420"/>
                  </a:ext>
                </a:extLst>
              </a:tr>
              <a:tr h="493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6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위    치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5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서창 </a:t>
                      </a: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청광플러스원아파트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 주민공동시설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2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층</a:t>
                      </a:r>
                      <a:endParaRPr lang="en-US" altLang="ko-KR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951159949"/>
                  </a:ext>
                </a:extLst>
              </a:tr>
              <a:tr h="73345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4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운영시간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5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학기중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월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~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금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13:00 ~ 19:00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방학중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월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~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금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09:00 ~18:00</a:t>
                      </a:r>
                      <a:endParaRPr lang="ko-KR" altLang="en-US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422402111"/>
                  </a:ext>
                </a:extLst>
              </a:tr>
              <a:tr h="14890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연간</a:t>
                      </a:r>
                      <a:endParaRPr lang="en-US" altLang="ko-KR" sz="1800" b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프로</a:t>
                      </a:r>
                      <a:endParaRPr lang="en-US" altLang="ko-KR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그램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일시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▪</a:t>
                      </a: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상시돌봄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일상적 활동지원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숙제지도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프로그램 활동</a:t>
                      </a:r>
                      <a:endParaRPr lang="en-US" altLang="ko-KR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: </a:t>
                      </a: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큐브수업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토탈공예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독서수업</a:t>
                      </a:r>
                      <a:r>
                        <a:rPr lang="en-US" altLang="ko-KR" sz="1800" b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효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&amp;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인성수업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요리활동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         </a:t>
                      </a: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자연친화활동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생일잔치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. </a:t>
                      </a:r>
                      <a:r>
                        <a:rPr lang="ko-KR" altLang="en-US" sz="1800" b="0" dirty="0" err="1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미래채움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디지털 새싹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,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경제교육 등</a:t>
                      </a:r>
                      <a:endParaRPr lang="en-US" altLang="ko-KR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 간식 지원 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3660991941"/>
                  </a:ext>
                </a:extLst>
              </a:tr>
              <a:tr h="56725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6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이  용 료         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5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월 </a:t>
                      </a: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60,000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원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1622529806"/>
                  </a:ext>
                </a:extLst>
              </a:tr>
              <a:tr h="6573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en-US" altLang="ko-KR" sz="12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신청방법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en-US" altLang="ko-KR" sz="11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▪ </a:t>
                      </a:r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전화상담 후 내방 접수</a:t>
                      </a: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2700436820"/>
                  </a:ext>
                </a:extLst>
              </a:tr>
              <a:tr h="897381">
                <a:tc>
                  <a:txBody>
                    <a:bodyPr/>
                    <a:lstStyle/>
                    <a:p>
                      <a:pPr algn="ctr" latinLnBrk="1"/>
                      <a:endParaRPr lang="en-US" altLang="ko-KR" sz="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/>
                      <a:endParaRPr lang="en-US" altLang="ko-KR" sz="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신청문의</a:t>
                      </a:r>
                    </a:p>
                  </a:txBody>
                  <a:tcPr marL="38576" marR="38576" marT="19288" marB="19288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6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>
                          <a:latin typeface="1훈그림동화 R" panose="02020603020101020101" pitchFamily="18" charset="-127"/>
                          <a:ea typeface="1훈그림동화 R" panose="02020603020101020101" pitchFamily="18" charset="-127"/>
                        </a:rPr>
                        <a:t>032-464-3350</a:t>
                      </a:r>
                      <a:endParaRPr lang="ko-KR" altLang="en-US" sz="1800" b="0" dirty="0">
                        <a:latin typeface="1훈그림동화 R" panose="02020603020101020101" pitchFamily="18" charset="-127"/>
                        <a:ea typeface="1훈그림동화 R" panose="02020603020101020101" pitchFamily="18" charset="-127"/>
                      </a:endParaRPr>
                    </a:p>
                  </a:txBody>
                  <a:tcPr marL="38576" marR="38576" marT="19288" marB="19288"/>
                </a:tc>
                <a:extLst>
                  <a:ext uri="{0D108BD9-81ED-4DB2-BD59-A6C34878D82A}">
                    <a16:rowId xmlns:a16="http://schemas.microsoft.com/office/drawing/2014/main" val="550020465"/>
                  </a:ext>
                </a:extLst>
              </a:tr>
            </a:tbl>
          </a:graphicData>
        </a:graphic>
      </p:graphicFrame>
      <p:pic>
        <p:nvPicPr>
          <p:cNvPr id="30" name="Picture 1">
            <a:extLst>
              <a:ext uri="{FF2B5EF4-FFF2-40B4-BE49-F238E27FC236}">
                <a16:creationId xmlns:a16="http://schemas.microsoft.com/office/drawing/2014/main" id="{74BA7E71-4B85-40F7-A8BD-9CC9DC7FCE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297"/>
          <a:stretch/>
        </p:blipFill>
        <p:spPr>
          <a:xfrm>
            <a:off x="5202854" y="7963204"/>
            <a:ext cx="1448442" cy="39872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32262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112</Words>
  <Application>Microsoft Office PowerPoint</Application>
  <PresentationFormat>A4 용지(210x297mm)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08서울남산체 B</vt:lpstr>
      <vt:lpstr>08서울남산체 EB</vt:lpstr>
      <vt:lpstr>1훈그림동화 R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Su Nyeong</dc:creator>
  <cp:lastModifiedBy>my</cp:lastModifiedBy>
  <cp:revision>65</cp:revision>
  <cp:lastPrinted>2025-04-07T08:24:05Z</cp:lastPrinted>
  <dcterms:created xsi:type="dcterms:W3CDTF">2020-05-16T08:38:27Z</dcterms:created>
  <dcterms:modified xsi:type="dcterms:W3CDTF">2025-04-29T01:00:16Z</dcterms:modified>
</cp:coreProperties>
</file>